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7" r:id="rId4"/>
    <p:sldId id="268" r:id="rId5"/>
    <p:sldId id="264" r:id="rId6"/>
    <p:sldId id="259" r:id="rId7"/>
    <p:sldId id="262" r:id="rId8"/>
    <p:sldId id="269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Estilo claro 3 - Acento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Estilo temático 1 - Énfasis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Estilo temático 1 - Énfasis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Estilo temático 1 - Énfasis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gif>
</file>

<file path=ppt/media/image3.png>
</file>

<file path=ppt/media/image4.gif>
</file>

<file path=ppt/media/image5.gif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hyperlink" Target="https://www.youtube.com/watch?v=yJishObD_M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msdn.microsoft.com/es-es/library/ms174949.aspx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Base de Datos Relacionales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PE" b="1" dirty="0"/>
              <a:t>UNIVERSIDAD CIENTIFICA DEL SUR                                                                                 FACULTAD DE INGENIERIA DE SISTEMAS EMPRESARIALES</a:t>
            </a:r>
            <a:endParaRPr lang="es-PE" dirty="0"/>
          </a:p>
          <a:p>
            <a:endParaRPr lang="es-PE" dirty="0"/>
          </a:p>
        </p:txBody>
      </p:sp>
      <p:pic>
        <p:nvPicPr>
          <p:cNvPr id="4" name="Imagen 3" descr="C:\Users\jcamusr\Escritorio\800px-UCSUR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561" y="363528"/>
            <a:ext cx="4252595" cy="164909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ángulo 4"/>
          <p:cNvSpPr/>
          <p:nvPr/>
        </p:nvSpPr>
        <p:spPr>
          <a:xfrm>
            <a:off x="3133858" y="4701512"/>
            <a:ext cx="6096000" cy="14593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899160" indent="449580" algn="r">
              <a:lnSpc>
                <a:spcPct val="115000"/>
              </a:lnSpc>
              <a:spcAft>
                <a:spcPts val="1000"/>
              </a:spcAft>
            </a:pPr>
            <a:r>
              <a:rPr lang="es-PE" b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Presentado por:</a:t>
            </a:r>
            <a:endParaRPr lang="es-PE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9580" algn="r">
              <a:lnSpc>
                <a:spcPct val="115000"/>
              </a:lnSpc>
            </a:pPr>
            <a:r>
              <a:rPr lang="es-PE" dirty="0" smtClean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Ángel </a:t>
            </a:r>
            <a:r>
              <a:rPr lang="es-PE" dirty="0" smtClean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Aldave</a:t>
            </a:r>
          </a:p>
          <a:p>
            <a:pPr indent="449580" algn="r">
              <a:lnSpc>
                <a:spcPct val="115000"/>
              </a:lnSpc>
            </a:pPr>
            <a:r>
              <a:rPr lang="es-PE" sz="1600" dirty="0" smtClean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César Balaguer</a:t>
            </a:r>
            <a:endParaRPr lang="es-PE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9580" algn="r">
              <a:lnSpc>
                <a:spcPct val="115000"/>
              </a:lnSpc>
            </a:pPr>
            <a:r>
              <a:rPr lang="es-PE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Diego </a:t>
            </a:r>
            <a:r>
              <a:rPr lang="es-PE" dirty="0" err="1" smtClean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Ccallo</a:t>
            </a:r>
            <a:endParaRPr lang="es-PE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344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87003" y="1241283"/>
            <a:ext cx="8762880" cy="4593665"/>
          </a:xfrm>
        </p:spPr>
        <p:txBody>
          <a:bodyPr>
            <a:normAutofit/>
          </a:bodyPr>
          <a:lstStyle/>
          <a:p>
            <a:pPr algn="just"/>
            <a:r>
              <a:rPr lang="es-PE" dirty="0" smtClean="0"/>
              <a:t>Que es la Minería de Datos o </a:t>
            </a:r>
            <a:r>
              <a:rPr lang="es-PE" dirty="0" err="1" smtClean="0"/>
              <a:t>DataMining</a:t>
            </a:r>
            <a:r>
              <a:rPr lang="es-PE" dirty="0" smtClean="0"/>
              <a:t>?</a:t>
            </a:r>
          </a:p>
          <a:p>
            <a:pPr lvl="1" algn="just"/>
            <a:r>
              <a:rPr lang="es-PE" dirty="0" smtClean="0"/>
              <a:t>Es </a:t>
            </a:r>
            <a:r>
              <a:rPr lang="es-PE" dirty="0"/>
              <a:t>la etapa del KDD donde se realiza el modelado de la información para extraer patrones previamente desconocidos, válidos, 	potencialmente útiles que se encuentran ocultos en los datos almacenados en algún </a:t>
            </a:r>
            <a:r>
              <a:rPr lang="es-PE" dirty="0" smtClean="0"/>
              <a:t>repositorio.</a:t>
            </a:r>
            <a:endParaRPr lang="es-ES" dirty="0" smtClean="0">
              <a:latin typeface="Arial" pitchFamily="34" charset="0"/>
              <a:cs typeface="Arial" pitchFamily="34" charset="0"/>
              <a:hlinkClick r:id="rId2"/>
            </a:endParaRPr>
          </a:p>
        </p:txBody>
      </p:sp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14728" y="13253"/>
            <a:ext cx="10905066" cy="817213"/>
          </a:xfrm>
        </p:spPr>
        <p:txBody>
          <a:bodyPr/>
          <a:lstStyle/>
          <a:p>
            <a:pPr eaLnBrk="1" hangingPunct="1"/>
            <a:r>
              <a:rPr lang="es-PE" altLang="es-PE" dirty="0" smtClean="0"/>
              <a:t>Trabajo Final </a:t>
            </a:r>
            <a:r>
              <a:rPr lang="es-PE" altLang="es-PE" dirty="0" smtClean="0"/>
              <a:t>– Minería de Datos - </a:t>
            </a:r>
            <a:r>
              <a:rPr lang="es-PE" altLang="es-PE" dirty="0" smtClean="0"/>
              <a:t>CPE </a:t>
            </a:r>
            <a:r>
              <a:rPr lang="es-PE" altLang="es-PE" dirty="0" smtClean="0"/>
              <a:t>2016-5</a:t>
            </a:r>
            <a:endParaRPr lang="es-ES" altLang="es-PE" dirty="0" smtClean="0"/>
          </a:p>
        </p:txBody>
      </p:sp>
      <p:pic>
        <p:nvPicPr>
          <p:cNvPr id="1026" name="Picture 2" descr="Resultado de imagen para data mining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1808" y="2902227"/>
            <a:ext cx="6184888" cy="3037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2187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14728" y="13253"/>
            <a:ext cx="10905066" cy="817213"/>
          </a:xfrm>
        </p:spPr>
        <p:txBody>
          <a:bodyPr/>
          <a:lstStyle/>
          <a:p>
            <a:pPr eaLnBrk="1" hangingPunct="1"/>
            <a:r>
              <a:rPr lang="es-PE" altLang="es-PE" dirty="0" smtClean="0"/>
              <a:t>Trabajo Final </a:t>
            </a:r>
            <a:r>
              <a:rPr lang="es-PE" altLang="es-PE" dirty="0" smtClean="0"/>
              <a:t>– Minería de Datos - </a:t>
            </a:r>
            <a:r>
              <a:rPr lang="es-PE" altLang="es-PE" dirty="0" smtClean="0"/>
              <a:t>CPE </a:t>
            </a:r>
            <a:r>
              <a:rPr lang="es-PE" altLang="es-PE" dirty="0" smtClean="0"/>
              <a:t>2016-5</a:t>
            </a:r>
            <a:endParaRPr lang="es-ES" altLang="es-PE" dirty="0" smtClean="0"/>
          </a:p>
        </p:txBody>
      </p:sp>
      <p:sp>
        <p:nvSpPr>
          <p:cNvPr id="6" name="Marcador de contenido 2"/>
          <p:cNvSpPr txBox="1">
            <a:spLocks/>
          </p:cNvSpPr>
          <p:nvPr/>
        </p:nvSpPr>
        <p:spPr>
          <a:xfrm>
            <a:off x="293021" y="830466"/>
            <a:ext cx="10759292" cy="48900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PE" dirty="0" smtClean="0"/>
              <a:t>Objetivo</a:t>
            </a:r>
          </a:p>
          <a:p>
            <a:pPr lvl="1" algn="just"/>
            <a:r>
              <a:rPr lang="es-PE" dirty="0" smtClean="0"/>
              <a:t>Encontrar </a:t>
            </a:r>
            <a:r>
              <a:rPr lang="es-PE" b="1" dirty="0" smtClean="0"/>
              <a:t>tendencias, patrones o reglas</a:t>
            </a:r>
            <a:r>
              <a:rPr lang="es-PE" dirty="0" smtClean="0"/>
              <a:t> que expliquen el comportamiento de los datos bajo un determinado contexto. </a:t>
            </a:r>
          </a:p>
          <a:p>
            <a:pPr algn="just"/>
            <a:r>
              <a:rPr lang="es-PE" dirty="0" smtClean="0"/>
              <a:t>Propósito</a:t>
            </a:r>
          </a:p>
          <a:p>
            <a:pPr lvl="1" algn="just"/>
            <a:r>
              <a:rPr lang="es-PE" dirty="0" smtClean="0"/>
              <a:t>Extraer patrones y/o reglas de los datos para incrementar su valor y transformarlo en conocimientos que faciliten la toma de decisiones.</a:t>
            </a:r>
            <a:endParaRPr lang="es-PE" dirty="0" smtClean="0"/>
          </a:p>
        </p:txBody>
      </p:sp>
      <p:pic>
        <p:nvPicPr>
          <p:cNvPr id="7" name="Minera_de_Datos_por_explainerstv(bajaryoutube.com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105" y="2892555"/>
            <a:ext cx="6480312" cy="364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842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14728" y="13253"/>
            <a:ext cx="10905066" cy="817213"/>
          </a:xfrm>
        </p:spPr>
        <p:txBody>
          <a:bodyPr/>
          <a:lstStyle/>
          <a:p>
            <a:pPr eaLnBrk="1" hangingPunct="1"/>
            <a:r>
              <a:rPr lang="es-PE" altLang="es-PE" dirty="0" smtClean="0"/>
              <a:t>Trabajo Final </a:t>
            </a:r>
            <a:r>
              <a:rPr lang="es-PE" altLang="es-PE" dirty="0" smtClean="0"/>
              <a:t>– Minería de Datos - </a:t>
            </a:r>
            <a:r>
              <a:rPr lang="es-PE" altLang="es-PE" dirty="0" smtClean="0"/>
              <a:t>CPE </a:t>
            </a:r>
            <a:r>
              <a:rPr lang="es-PE" altLang="es-PE" dirty="0" smtClean="0"/>
              <a:t>2016-5</a:t>
            </a:r>
            <a:endParaRPr lang="es-ES" altLang="es-PE" dirty="0" smtClean="0"/>
          </a:p>
        </p:txBody>
      </p:sp>
      <p:sp>
        <p:nvSpPr>
          <p:cNvPr id="10" name="Marcador de contenido 2"/>
          <p:cNvSpPr txBox="1">
            <a:spLocks/>
          </p:cNvSpPr>
          <p:nvPr/>
        </p:nvSpPr>
        <p:spPr>
          <a:xfrm>
            <a:off x="293021" y="830465"/>
            <a:ext cx="9076266" cy="56233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PE" b="1" dirty="0" smtClean="0"/>
              <a:t>Características</a:t>
            </a:r>
          </a:p>
          <a:p>
            <a:pPr marL="0" indent="0" algn="just">
              <a:buNone/>
            </a:pPr>
            <a:endParaRPr lang="es-PE" b="1" dirty="0" smtClean="0"/>
          </a:p>
          <a:p>
            <a:pPr lvl="1" algn="just"/>
            <a:r>
              <a:rPr lang="es-PE" dirty="0"/>
              <a:t>Explorar los datos, los cuales se encuentran en bases de datos que contienen información almacenada durante muchos años</a:t>
            </a:r>
            <a:r>
              <a:rPr lang="es-PE" dirty="0" smtClean="0"/>
              <a:t>.</a:t>
            </a:r>
          </a:p>
          <a:p>
            <a:pPr marL="457200" lvl="1" indent="0" algn="just">
              <a:buNone/>
            </a:pPr>
            <a:endParaRPr lang="es-PE" dirty="0"/>
          </a:p>
          <a:p>
            <a:pPr lvl="1" algn="just"/>
            <a:r>
              <a:rPr lang="es-PE" dirty="0" smtClean="0"/>
              <a:t>Los </a:t>
            </a:r>
            <a:r>
              <a:rPr lang="es-PE" dirty="0"/>
              <a:t>datos se consolidan en un almacén de datos y en mercados de datos, se mantienen en servidores de Internet. Este entorno suele tener una arquitectura </a:t>
            </a:r>
            <a:r>
              <a:rPr lang="es-PE" dirty="0" smtClean="0"/>
              <a:t>cliente/servidor.</a:t>
            </a:r>
          </a:p>
          <a:p>
            <a:pPr marL="457200" lvl="1" indent="0" algn="just">
              <a:buNone/>
            </a:pPr>
            <a:endParaRPr lang="es-PE" dirty="0"/>
          </a:p>
          <a:p>
            <a:pPr lvl="1" algn="just"/>
            <a:r>
              <a:rPr lang="es-PE" dirty="0" smtClean="0"/>
              <a:t>Las </a:t>
            </a:r>
            <a:r>
              <a:rPr lang="es-PE" dirty="0"/>
              <a:t>herramientas de la minería de datos extraen la información escondida que se encuentra archivada por </a:t>
            </a:r>
            <a:r>
              <a:rPr lang="es-PE" dirty="0" smtClean="0"/>
              <a:t>años.</a:t>
            </a:r>
          </a:p>
          <a:p>
            <a:pPr lvl="1" algn="just"/>
            <a:endParaRPr lang="es-PE" dirty="0"/>
          </a:p>
          <a:p>
            <a:pPr lvl="1" algn="just"/>
            <a:r>
              <a:rPr lang="es-PE" dirty="0"/>
              <a:t>Las herramientas de la minería de datos se combinan fácilmente y pueden analizarse y procesarse rápidamente.</a:t>
            </a:r>
          </a:p>
          <a:p>
            <a:pPr lvl="1" algn="just"/>
            <a:endParaRPr lang="es-PE" dirty="0" smtClean="0"/>
          </a:p>
          <a:p>
            <a:pPr lvl="1" algn="just"/>
            <a:r>
              <a:rPr lang="es-PE" dirty="0"/>
              <a:t>Los "mineros" son en muchas ocasiones un usuario final sin grandes conocimientos de programación, los cuales son facultados por herramientas que les permite obtener información valiosa.</a:t>
            </a:r>
          </a:p>
          <a:p>
            <a:pPr lvl="1" algn="just"/>
            <a:endParaRPr lang="es-PE" dirty="0"/>
          </a:p>
          <a:p>
            <a:pPr lvl="1" algn="just"/>
            <a:endParaRPr lang="es-PE" b="1" dirty="0"/>
          </a:p>
        </p:txBody>
      </p:sp>
    </p:spTree>
    <p:extLst>
      <p:ext uri="{BB962C8B-B14F-4D97-AF65-F5344CB8AC3E}">
        <p14:creationId xmlns:p14="http://schemas.microsoft.com/office/powerpoint/2010/main" val="370056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14728" y="13253"/>
            <a:ext cx="10905066" cy="817213"/>
          </a:xfrm>
        </p:spPr>
        <p:txBody>
          <a:bodyPr/>
          <a:lstStyle/>
          <a:p>
            <a:pPr eaLnBrk="1" hangingPunct="1"/>
            <a:r>
              <a:rPr lang="es-PE" altLang="es-PE" dirty="0" smtClean="0"/>
              <a:t>Trabajo Final </a:t>
            </a:r>
            <a:r>
              <a:rPr lang="es-PE" altLang="es-PE" dirty="0" smtClean="0"/>
              <a:t>– Minería de Datos - </a:t>
            </a:r>
            <a:r>
              <a:rPr lang="es-PE" altLang="es-PE" dirty="0" smtClean="0"/>
              <a:t>CPE </a:t>
            </a:r>
            <a:r>
              <a:rPr lang="es-PE" altLang="es-PE" dirty="0" smtClean="0"/>
              <a:t>2016-5</a:t>
            </a:r>
            <a:endParaRPr lang="es-ES" altLang="es-PE" dirty="0" smtClean="0"/>
          </a:p>
        </p:txBody>
      </p:sp>
      <p:sp>
        <p:nvSpPr>
          <p:cNvPr id="3" name="Rectángulo 2"/>
          <p:cNvSpPr/>
          <p:nvPr/>
        </p:nvSpPr>
        <p:spPr>
          <a:xfrm>
            <a:off x="25756" y="779238"/>
            <a:ext cx="7340959" cy="30777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indent="-342900" algn="just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s-PE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Proceso de descubrimiento de conocimiento (KDD </a:t>
            </a:r>
            <a:r>
              <a:rPr lang="es-PE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Process</a:t>
            </a:r>
            <a:r>
              <a:rPr lang="es-PE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 algn="just">
              <a:spcBef>
                <a:spcPts val="1000"/>
              </a:spcBef>
              <a:buClr>
                <a:schemeClr val="accent1"/>
              </a:buClr>
              <a:buSzPct val="80000"/>
            </a:pPr>
            <a:endParaRPr lang="es-PE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 algn="just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s-PE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Las etapas del KDD se divide en 5 fases: [2]</a:t>
            </a:r>
          </a:p>
          <a:p>
            <a:pPr marL="800100" lvl="1" indent="-342900" algn="just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s-PE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Selección de datos</a:t>
            </a:r>
          </a:p>
          <a:p>
            <a:pPr marL="800100" lvl="1" indent="-342900" algn="just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s-PE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Pre-procesamiento</a:t>
            </a:r>
          </a:p>
          <a:p>
            <a:pPr marL="800100" lvl="1" indent="-342900" algn="just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s-PE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Transformación</a:t>
            </a:r>
          </a:p>
          <a:p>
            <a:pPr marL="800100" lvl="1" indent="-342900" algn="just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s-PE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Datamining</a:t>
            </a:r>
            <a:endParaRPr lang="es-PE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 algn="just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s-PE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Interpretación y evaluación</a:t>
            </a:r>
          </a:p>
        </p:txBody>
      </p:sp>
      <p:pic>
        <p:nvPicPr>
          <p:cNvPr id="2050" name="Picture 2" descr="Resultado de imagen para kdd proces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4823" y="2318121"/>
            <a:ext cx="8414971" cy="4403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5249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Resultado de imagen para zebra logo 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14728" y="13253"/>
            <a:ext cx="10905066" cy="817213"/>
          </a:xfrm>
        </p:spPr>
        <p:txBody>
          <a:bodyPr/>
          <a:lstStyle/>
          <a:p>
            <a:pPr eaLnBrk="1" hangingPunct="1"/>
            <a:r>
              <a:rPr lang="es-PE" altLang="es-PE" dirty="0" smtClean="0"/>
              <a:t>Trabajo Final </a:t>
            </a:r>
            <a:r>
              <a:rPr lang="es-PE" altLang="es-PE" dirty="0" smtClean="0"/>
              <a:t>– Minería de Datos - </a:t>
            </a:r>
            <a:r>
              <a:rPr lang="es-PE" altLang="es-PE" dirty="0" smtClean="0"/>
              <a:t>CPE </a:t>
            </a:r>
            <a:r>
              <a:rPr lang="es-PE" altLang="es-PE" dirty="0" smtClean="0"/>
              <a:t>2016-5</a:t>
            </a:r>
            <a:endParaRPr lang="es-ES" altLang="es-PE" dirty="0" smtClean="0"/>
          </a:p>
        </p:txBody>
      </p:sp>
      <p:sp>
        <p:nvSpPr>
          <p:cNvPr id="8" name="Rectángulo 7"/>
          <p:cNvSpPr/>
          <p:nvPr/>
        </p:nvSpPr>
        <p:spPr>
          <a:xfrm>
            <a:off x="14728" y="988182"/>
            <a:ext cx="9542217" cy="16262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 algn="just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s-PE" b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Proceso básico de la minería de datos</a:t>
            </a:r>
          </a:p>
          <a:p>
            <a:pPr marL="742950" lvl="1" indent="-285750" algn="just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s-PE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Es el proceso encargado en detectar información que pueda ser procesable, utilizando análisis matemático para deducir patrones y tendencias que existan entre los datos. Estos patrones no pueden ser detectados mediante una exploración tradicional debido a que las relaciones son demasiado complejas o porque existe demasiada información.</a:t>
            </a:r>
            <a:endParaRPr lang="es-PE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122" name="Picture 2" descr="Resultado de imagen para proceso de la mineria de dato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1453" y="2833354"/>
            <a:ext cx="6369967" cy="3824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4147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14728" y="13253"/>
            <a:ext cx="10905066" cy="817213"/>
          </a:xfrm>
        </p:spPr>
        <p:txBody>
          <a:bodyPr/>
          <a:lstStyle/>
          <a:p>
            <a:pPr eaLnBrk="1" hangingPunct="1"/>
            <a:r>
              <a:rPr lang="es-PE" altLang="es-PE" dirty="0" smtClean="0"/>
              <a:t>Trabajo Final </a:t>
            </a:r>
            <a:r>
              <a:rPr lang="es-PE" altLang="es-PE" dirty="0" smtClean="0"/>
              <a:t>– Minería de Datos - </a:t>
            </a:r>
            <a:r>
              <a:rPr lang="es-PE" altLang="es-PE" dirty="0" smtClean="0"/>
              <a:t>CPE </a:t>
            </a:r>
            <a:r>
              <a:rPr lang="es-PE" altLang="es-PE" dirty="0" smtClean="0"/>
              <a:t>2016-5</a:t>
            </a:r>
            <a:endParaRPr lang="es-ES" altLang="es-PE" dirty="0" smtClean="0"/>
          </a:p>
        </p:txBody>
      </p:sp>
      <p:pic>
        <p:nvPicPr>
          <p:cNvPr id="6148" name="Picture 4" descr="Resultado de imagen para data mining gartner 201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15" t="10198" r="1992" b="4620"/>
          <a:stretch/>
        </p:blipFill>
        <p:spPr bwMode="auto">
          <a:xfrm>
            <a:off x="502276" y="1951672"/>
            <a:ext cx="3425780" cy="3678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ángulo 9"/>
          <p:cNvSpPr/>
          <p:nvPr/>
        </p:nvSpPr>
        <p:spPr>
          <a:xfrm>
            <a:off x="399246" y="1323036"/>
            <a:ext cx="9259910" cy="565731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indent="-342900" algn="just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s-PE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Herramientas de Minería de Datos – Según cuadro de </a:t>
            </a:r>
            <a:r>
              <a:rPr lang="es-PE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Gartner</a:t>
            </a:r>
            <a:r>
              <a:rPr lang="es-PE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2016</a:t>
            </a:r>
          </a:p>
          <a:p>
            <a:pPr algn="just">
              <a:spcBef>
                <a:spcPts val="1000"/>
              </a:spcBef>
              <a:buClr>
                <a:schemeClr val="accent1"/>
              </a:buClr>
              <a:buSzPct val="80000"/>
            </a:pPr>
            <a:endParaRPr lang="es-PE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943350" lvl="8" indent="-285750" algn="just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s-PE" sz="1600" b="1" dirty="0"/>
              <a:t>SAS Enterprise </a:t>
            </a:r>
            <a:r>
              <a:rPr lang="es-PE" sz="1600" b="1" dirty="0" err="1"/>
              <a:t>Miner</a:t>
            </a:r>
            <a:r>
              <a:rPr lang="es-PE" sz="1600" b="1" dirty="0"/>
              <a:t> / SAS:</a:t>
            </a:r>
            <a:r>
              <a:rPr lang="es-PE" sz="1600" dirty="0"/>
              <a:t> Solución de minería de datos que proporciona gran cantidad de modelos y </a:t>
            </a:r>
            <a:r>
              <a:rPr lang="es-PE" sz="1600" dirty="0" smtClean="0"/>
              <a:t>alternativas</a:t>
            </a:r>
            <a:r>
              <a:rPr lang="es-PE" sz="1600" dirty="0"/>
              <a:t>. </a:t>
            </a:r>
            <a:r>
              <a:rPr lang="es-PE" sz="1600" dirty="0" smtClean="0"/>
              <a:t>Compara </a:t>
            </a:r>
            <a:r>
              <a:rPr lang="es-PE" sz="1600" dirty="0"/>
              <a:t>los resultados de las distintas técnicas de modelado, tanto en términos estadísticos como de negocio, dentro de un marco sencillo y fácil de interpretar</a:t>
            </a:r>
            <a:r>
              <a:rPr lang="es-PE" sz="1600" dirty="0" smtClean="0"/>
              <a:t>.</a:t>
            </a:r>
          </a:p>
          <a:p>
            <a:pPr marL="3943350" lvl="8" indent="-285750" algn="just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s-PE" sz="1400" b="1" dirty="0"/>
              <a:t>KNIME:</a:t>
            </a:r>
            <a:r>
              <a:rPr lang="es-PE" sz="1400" dirty="0"/>
              <a:t> </a:t>
            </a:r>
            <a:r>
              <a:rPr lang="es-PE" sz="1600" dirty="0"/>
              <a:t>Fue desarrollado originalmente en el departamento de bioinformática y minería de datos de </a:t>
            </a:r>
            <a:r>
              <a:rPr lang="es-PE" sz="1600" dirty="0"/>
              <a:t>la Universidad de Constanza, Alemania, </a:t>
            </a:r>
            <a:r>
              <a:rPr lang="es-PE" sz="1600" dirty="0"/>
              <a:t>bajo </a:t>
            </a:r>
            <a:r>
              <a:rPr lang="es-PE" sz="1600" dirty="0"/>
              <a:t>la supervisión  del profesor Michael </a:t>
            </a:r>
            <a:r>
              <a:rPr lang="es-PE" sz="1600" dirty="0" err="1"/>
              <a:t>Berthold</a:t>
            </a:r>
            <a:r>
              <a:rPr lang="es-PE" sz="1600" dirty="0"/>
              <a:t>.</a:t>
            </a:r>
          </a:p>
          <a:p>
            <a:pPr marL="3943350" lvl="8" indent="-285750" algn="just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s-PE" sz="1600" b="1" dirty="0" err="1" smtClean="0"/>
              <a:t>RapidMiner</a:t>
            </a:r>
            <a:r>
              <a:rPr lang="es-PE" sz="1600" b="1" dirty="0" smtClean="0"/>
              <a:t>:</a:t>
            </a:r>
            <a:r>
              <a:rPr lang="es-PE" sz="1600" dirty="0"/>
              <a:t> </a:t>
            </a:r>
            <a:r>
              <a:rPr lang="es-PE" sz="1600" dirty="0" smtClean="0"/>
              <a:t>Líder mundial de código abierto para </a:t>
            </a:r>
            <a:r>
              <a:rPr lang="es-PE" sz="1600" dirty="0"/>
              <a:t>la minería de datos debido a su </a:t>
            </a:r>
            <a:r>
              <a:rPr lang="es-PE" sz="1600" dirty="0" smtClean="0"/>
              <a:t>combinación </a:t>
            </a:r>
            <a:r>
              <a:rPr lang="es-PE" sz="1600" dirty="0"/>
              <a:t>de su tecnología de </a:t>
            </a:r>
            <a:r>
              <a:rPr lang="es-PE" sz="1600" dirty="0" smtClean="0"/>
              <a:t>primera calidad y </a:t>
            </a:r>
            <a:r>
              <a:rPr lang="es-PE" sz="1600" dirty="0"/>
              <a:t>su rango de funcionalidad. </a:t>
            </a:r>
            <a:r>
              <a:rPr lang="es-PE" sz="1600" dirty="0" smtClean="0"/>
              <a:t>Cubre un </a:t>
            </a:r>
            <a:r>
              <a:rPr lang="es-PE" sz="1600" dirty="0"/>
              <a:t>amplio rango de minería de datos</a:t>
            </a:r>
            <a:r>
              <a:rPr lang="es-PE" sz="1600" dirty="0" smtClean="0"/>
              <a:t>. La </a:t>
            </a:r>
            <a:r>
              <a:rPr lang="es-PE" sz="1600" dirty="0"/>
              <a:t>interfaz gráfica de usuario tiene como objetivo simplificar el uso para las tareas complejas de esta </a:t>
            </a:r>
            <a:r>
              <a:rPr lang="es-PE" sz="1600" dirty="0" smtClean="0"/>
              <a:t>área.</a:t>
            </a:r>
          </a:p>
          <a:p>
            <a:pPr lvl="8" algn="just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s-PE" sz="1600" dirty="0"/>
              <a:t/>
            </a:r>
            <a:br>
              <a:rPr lang="es-PE" sz="1600" dirty="0"/>
            </a:br>
            <a:r>
              <a:rPr lang="es-PE" sz="1600" dirty="0"/>
              <a:t/>
            </a:r>
            <a:br>
              <a:rPr lang="es-PE" sz="1600" dirty="0"/>
            </a:br>
            <a:endParaRPr lang="es-PE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3819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14728" y="13253"/>
            <a:ext cx="10905066" cy="817213"/>
          </a:xfrm>
        </p:spPr>
        <p:txBody>
          <a:bodyPr/>
          <a:lstStyle/>
          <a:p>
            <a:pPr eaLnBrk="1" hangingPunct="1"/>
            <a:r>
              <a:rPr lang="es-PE" altLang="es-PE" dirty="0" smtClean="0"/>
              <a:t>Trabajo Final </a:t>
            </a:r>
            <a:r>
              <a:rPr lang="es-PE" altLang="es-PE" dirty="0" smtClean="0"/>
              <a:t>– Minería de Datos - </a:t>
            </a:r>
            <a:r>
              <a:rPr lang="es-PE" altLang="es-PE" dirty="0" smtClean="0"/>
              <a:t>CPE </a:t>
            </a:r>
            <a:r>
              <a:rPr lang="es-PE" altLang="es-PE" dirty="0" smtClean="0"/>
              <a:t>2016-5</a:t>
            </a:r>
            <a:endParaRPr lang="es-ES" altLang="es-PE" dirty="0" smtClean="0"/>
          </a:p>
        </p:txBody>
      </p:sp>
      <p:sp>
        <p:nvSpPr>
          <p:cNvPr id="7" name="Rectángulo 6"/>
          <p:cNvSpPr/>
          <p:nvPr/>
        </p:nvSpPr>
        <p:spPr>
          <a:xfrm>
            <a:off x="14728" y="988182"/>
            <a:ext cx="9542217" cy="16262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 algn="just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s-PE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Caso Practico</a:t>
            </a:r>
          </a:p>
          <a:p>
            <a:pPr marL="742950" lvl="1" indent="-285750" algn="just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s-MX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Un </a:t>
            </a:r>
            <a:r>
              <a:rPr lang="es-MX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sistema innovador para el Negocio de </a:t>
            </a:r>
            <a:r>
              <a:rPr lang="es-MX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Retail</a:t>
            </a:r>
            <a:r>
              <a:rPr lang="es-MX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que permitirá </a:t>
            </a:r>
            <a:r>
              <a:rPr lang="es-MX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conocer </a:t>
            </a:r>
            <a:r>
              <a:rPr lang="es-MX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las experiencias de sus consumidores, generar estrategias de marketing, detectar los puntos fríos y puntos calientes del negocio, generar tableros de información y data analítica</a:t>
            </a:r>
            <a:endParaRPr lang="es-PE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55971"/>
            <a:ext cx="5760061" cy="4402029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337312" y="3068473"/>
            <a:ext cx="4506514" cy="2849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731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4721300" y="2953555"/>
            <a:ext cx="2156018" cy="1320800"/>
          </a:xfrm>
        </p:spPr>
        <p:txBody>
          <a:bodyPr/>
          <a:lstStyle/>
          <a:p>
            <a:pPr eaLnBrk="1" hangingPunct="1"/>
            <a:r>
              <a:rPr lang="es-PE" altLang="es-PE" dirty="0" smtClean="0"/>
              <a:t>Gracias!</a:t>
            </a:r>
            <a:endParaRPr lang="es-ES" altLang="es-PE" dirty="0" smtClean="0"/>
          </a:p>
        </p:txBody>
      </p:sp>
      <p:sp>
        <p:nvSpPr>
          <p:cNvPr id="3" name="Rectángulo 2"/>
          <p:cNvSpPr/>
          <p:nvPr/>
        </p:nvSpPr>
        <p:spPr>
          <a:xfrm>
            <a:off x="0" y="5155226"/>
            <a:ext cx="11887200" cy="1702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</a:pPr>
            <a:r>
              <a:rPr lang="es-PE" sz="1100" b="1" kern="0" dirty="0">
                <a:solidFill>
                  <a:srgbClr val="365F91"/>
                </a:solidFill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Bibliografía</a:t>
            </a: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es-PE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[1] </a:t>
            </a:r>
            <a:r>
              <a:rPr lang="es-PE" sz="1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Synnexus</a:t>
            </a:r>
            <a:r>
              <a:rPr lang="es-PE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Business </a:t>
            </a:r>
            <a:r>
              <a:rPr lang="es-PE" sz="1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Intelligence</a:t>
            </a:r>
            <a:r>
              <a:rPr lang="es-PE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Informática Estratégica, </a:t>
            </a:r>
            <a:r>
              <a:rPr lang="es-PE" sz="1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Datamining</a:t>
            </a:r>
            <a:r>
              <a:rPr lang="es-PE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(2007 - 2016) </a:t>
            </a:r>
            <a:r>
              <a:rPr lang="es-PE" sz="1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http</a:t>
            </a:r>
            <a:r>
              <a:rPr lang="es-PE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://www.sinnexus.com/business_intelligence/datamining.aspx</a:t>
            </a: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es-PE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[2] </a:t>
            </a:r>
            <a:r>
              <a:rPr lang="es-PE" sz="1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Webmining</a:t>
            </a:r>
            <a:r>
              <a:rPr lang="es-PE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consultores, KDD Proceso de extracción de conocimiento (2016</a:t>
            </a:r>
            <a:r>
              <a:rPr lang="es-PE" sz="1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http</a:t>
            </a:r>
            <a:r>
              <a:rPr lang="es-PE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://</a:t>
            </a:r>
            <a:r>
              <a:rPr lang="es-PE" sz="1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www.webmining.cl/2011/01/proceso-de-extraccion-de-conocimiento</a:t>
            </a:r>
            <a:endParaRPr lang="es-PE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es-PE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[3] Principios de </a:t>
            </a:r>
            <a:r>
              <a:rPr lang="es-PE" sz="1000" dirty="0" err="1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Datamining</a:t>
            </a:r>
            <a:r>
              <a:rPr lang="es-PE" sz="1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http</a:t>
            </a:r>
            <a:r>
              <a:rPr lang="es-PE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://www.monografias.com/trabajos26/data-mining/data-mining.shtml</a:t>
            </a: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[4] </a:t>
            </a:r>
            <a:r>
              <a:rPr lang="en-US" sz="1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Claryen</a:t>
            </a: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Datamining (2016</a:t>
            </a:r>
            <a:r>
              <a:rPr lang="en-US" sz="1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http</a:t>
            </a: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://www.claryen.com/soluciones/business-intelligence-agnosticos-tecnologicamente/data-mining/</a:t>
            </a:r>
            <a:endParaRPr lang="es-PE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[5] Data </a:t>
            </a:r>
            <a:r>
              <a:rPr lang="en-US" sz="1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mining http</a:t>
            </a:r>
            <a:r>
              <a:rPr lang="en-US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://dataminingsenatics.blogspot.pe/p/principales-caracteristicas-y-objetivos.html</a:t>
            </a:r>
            <a:endParaRPr lang="es-PE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es-PE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[6] </a:t>
            </a:r>
            <a:r>
              <a:rPr lang="es-PE" sz="1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Webmining</a:t>
            </a:r>
            <a:r>
              <a:rPr lang="es-PE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consultores, KDD Proceso de extracción de conocimiento (2016</a:t>
            </a:r>
            <a:r>
              <a:rPr lang="es-PE" sz="1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http</a:t>
            </a:r>
            <a:r>
              <a:rPr lang="es-PE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://www.webmining.cl/2011/04/seleccion-de-datos/</a:t>
            </a: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es-PE" sz="1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es-PE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7] Microsoft </a:t>
            </a:r>
            <a:r>
              <a:rPr lang="es-PE" sz="1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Corporation</a:t>
            </a:r>
            <a:r>
              <a:rPr lang="es-PE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Conceptos de minería de </a:t>
            </a:r>
            <a:r>
              <a:rPr lang="es-PE" sz="1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datos </a:t>
            </a:r>
            <a:r>
              <a:rPr lang="es-PE" sz="1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</a:t>
            </a:r>
            <a:r>
              <a:rPr lang="es-PE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://</a:t>
            </a:r>
            <a:r>
              <a:rPr lang="es-PE" sz="1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msdn.microsoft.com/es-es/library/ms174949.aspx</a:t>
            </a:r>
            <a:endParaRPr lang="es-PE" sz="100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0"/>
              </a:spcAft>
            </a:pPr>
            <a:r>
              <a:rPr lang="es-PE" sz="1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[8] http</a:t>
            </a:r>
            <a:r>
              <a:rPr lang="es-PE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://www.monografias.com/trabajos92/herramientas-mineria-datos/herramientas-mineria-datos.shtml</a:t>
            </a:r>
            <a:endParaRPr lang="es-PE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1991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a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1192</TotalTime>
  <Words>528</Words>
  <Application>Microsoft Office PowerPoint</Application>
  <PresentationFormat>Panorámica</PresentationFormat>
  <Paragraphs>58</Paragraphs>
  <Slides>9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6" baseType="lpstr">
      <vt:lpstr>Arial</vt:lpstr>
      <vt:lpstr>Calibri</vt:lpstr>
      <vt:lpstr>Cambria</vt:lpstr>
      <vt:lpstr>Times New Roman</vt:lpstr>
      <vt:lpstr>Trebuchet MS</vt:lpstr>
      <vt:lpstr>Wingdings 3</vt:lpstr>
      <vt:lpstr>Faceta</vt:lpstr>
      <vt:lpstr>Base de Datos Relacionales</vt:lpstr>
      <vt:lpstr>Trabajo Final – Minería de Datos - CPE 2016-5</vt:lpstr>
      <vt:lpstr>Trabajo Final – Minería de Datos - CPE 2016-5</vt:lpstr>
      <vt:lpstr>Trabajo Final – Minería de Datos - CPE 2016-5</vt:lpstr>
      <vt:lpstr>Trabajo Final – Minería de Datos - CPE 2016-5</vt:lpstr>
      <vt:lpstr>Trabajo Final – Minería de Datos - CPE 2016-5</vt:lpstr>
      <vt:lpstr>Trabajo Final – Minería de Datos - CPE 2016-5</vt:lpstr>
      <vt:lpstr>Trabajo Final – Minería de Datos - CPE 2016-5</vt:lpstr>
      <vt:lpstr>Gracias!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Política y Legislación Informática</dc:title>
  <dc:creator>Angel Aldave Romo</dc:creator>
  <cp:lastModifiedBy>Angel Aldave Romo</cp:lastModifiedBy>
  <cp:revision>37</cp:revision>
  <dcterms:created xsi:type="dcterms:W3CDTF">2016-08-17T05:05:13Z</dcterms:created>
  <dcterms:modified xsi:type="dcterms:W3CDTF">2016-10-03T02:23:32Z</dcterms:modified>
</cp:coreProperties>
</file>

<file path=docProps/thumbnail.jpeg>
</file>